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81" r:id="rId3"/>
    <p:sldId id="274" r:id="rId4"/>
    <p:sldId id="280" r:id="rId5"/>
    <p:sldId id="264" r:id="rId6"/>
    <p:sldId id="282" r:id="rId7"/>
    <p:sldId id="265" r:id="rId8"/>
    <p:sldId id="283" r:id="rId9"/>
    <p:sldId id="285" r:id="rId10"/>
    <p:sldId id="279" r:id="rId11"/>
    <p:sldId id="284" r:id="rId12"/>
    <p:sldId id="277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81565" autoAdjust="0"/>
  </p:normalViewPr>
  <p:slideViewPr>
    <p:cSldViewPr snapToGrid="0">
      <p:cViewPr varScale="1">
        <p:scale>
          <a:sx n="59" d="100"/>
          <a:sy n="59" d="100"/>
        </p:scale>
        <p:origin x="134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A15A0-2B8E-41A8-B316-FEB2FD4DF382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115B98-4C7C-45DB-9629-27C32A6C13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972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1ACD46-3C8D-49EC-BE95-4843C92224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6D7FBD0-CA22-4A8C-85E6-47C27AB9D2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888CACD-5DAE-4919-9B28-4D392DF9A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9A78-BABC-4FE0-8005-3F3084854503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A4A8D44-77B9-41DE-82A3-6DB5BC491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A1A6AC8-FE69-42A2-9A3C-B30F62B1B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694A-B2E9-4163-8DC4-A579E642EC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804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7FA1F2-E966-48FE-9E7C-ACD5A7C5B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604453B-F4ED-43B1-9C98-55591ED8F0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2446AC6-48B3-447E-92F7-E15C5786D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9A78-BABC-4FE0-8005-3F3084854503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6F073EE-A802-4D5B-8E32-44463C20B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59C448-92F5-4593-809C-14B6B5601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694A-B2E9-4163-8DC4-A579E642EC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3598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8997674-C330-40C5-906F-8FCF38C877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22EBD44-ADA6-41A5-BF50-4B4DE0554C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3A2567F-19D0-4A41-9997-D46965C64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9A78-BABC-4FE0-8005-3F3084854503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373780-1646-400B-8394-14745C03D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338CE06-435E-4634-B649-1BB73B11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694A-B2E9-4163-8DC4-A579E642EC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7874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5D2B7-ABD7-4A44-91A4-CAC071DD3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8C067E-EB83-4DED-88F8-782A14226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552B54-3C73-42D2-AB62-C8ACC2305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9A78-BABC-4FE0-8005-3F3084854503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A0FC22-BDDB-4BB1-B3D4-7FCAA7924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88CDA28-D126-4E5E-807F-CF37A25A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694A-B2E9-4163-8DC4-A579E642EC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6921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79D01B-2DDA-4F5B-95D3-3A79C33D1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099B6EA-20B5-4CFD-A2C1-F43EE5118D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933E760-6A3D-4FF1-8193-53AF5FD2F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9A78-BABC-4FE0-8005-3F3084854503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490F642-0E1A-4BD7-8053-7FA7CC17D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D68C34C-0F20-4FA1-8CEB-14C44FD1B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694A-B2E9-4163-8DC4-A579E642EC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3277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856516-3DB1-4802-A8CA-737B6AE89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25A435-E6FC-4467-BFFB-3EA3D59614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6DEA736-B420-4DF3-A6ED-299E195368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8F957C6-80D1-4039-AB41-70A61C28C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9A78-BABC-4FE0-8005-3F3084854503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EFB5C1B-9D54-4C14-9CC1-06B3DDDB9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0E469D9-858F-468E-8226-6924E6156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694A-B2E9-4163-8DC4-A579E642EC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4065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BA6BA0-2EC4-4FE9-8F20-905DD2CA8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073DAAF-E527-4F1F-9B7B-A23E7A2B0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8287AED-8007-44C1-BD5F-09C0B71570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EFC8D0F-70EC-42CB-8AE2-0F7F9CF841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1B52C50-5372-4E38-8F0E-1CB797C4C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AD80104-1B69-474C-8108-18CE1E729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9A78-BABC-4FE0-8005-3F3084854503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F6FFD2E-0148-442B-8A2B-5C74E5A99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5AFB29B-F19C-4D68-88A6-F5C72066F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694A-B2E9-4163-8DC4-A579E642EC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7261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FB51C2-E185-4E46-AD3B-003D9845C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9DED5DF-B58C-471F-8760-075B0D3A1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9A78-BABC-4FE0-8005-3F3084854503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0BB6DD-F30E-4349-84B5-546BA5611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C18A4EE-8A72-4883-A481-3A87E93FF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694A-B2E9-4163-8DC4-A579E642EC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628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F1CF882-E265-4C4B-AA0C-9DB8FBDBF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9A78-BABC-4FE0-8005-3F3084854503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213A2FB-CE32-4E38-BDAC-3ECFB6983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3DAD0D9-4818-4F5A-AB74-624EE44B7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694A-B2E9-4163-8DC4-A579E642EC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8456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26127D-D5D2-46A3-B902-982888E08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00125D-930B-4863-928E-DAEBB3233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81193BD-359D-46A7-A529-441E1C7AC1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8D8E4A6-3BD9-46B1-988A-637F4AC1C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9A78-BABC-4FE0-8005-3F3084854503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EF4F454-0F39-43BE-A24F-8A8431E9C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6458B24-63DD-4079-8D0E-DB971BF34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694A-B2E9-4163-8DC4-A579E642EC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0738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4C35FF-BC25-4C38-8A2D-A4EA3F45A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F76DAFF-648B-42F1-ACB9-5AA6EC1F6D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642C39C-F5B9-4432-8BBD-6615C642C2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803BFF7-06FA-410F-B4AD-BA4C6A88B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9A78-BABC-4FE0-8005-3F3084854503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0DAB08E-8230-441F-A77F-8FD8E5D57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AD11A23-88D5-4BE8-B158-0558C9FA8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694A-B2E9-4163-8DC4-A579E642EC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69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E96BFFD-05BB-4CFB-818B-A70549A94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3251BB7-2B42-439B-9249-C063DF120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69DE1B-9E4E-4715-9EF6-523EE72CD2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E9A78-BABC-4FE0-8005-3F3084854503}" type="datetimeFigureOut">
              <a:rPr lang="zh-TW" altLang="en-US" smtClean="0"/>
              <a:t>2024/4/18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FB444B9-C777-4C3E-9872-B8B3E80C2D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128F8E8-5584-4E59-B2F7-1CB2657B4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1694A-B2E9-4163-8DC4-A579E642EC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1536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221067072030825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2210670720308258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vosviewer.com/download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FEF9F-020B-4A0A-B6DB-B46ABA7394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Python plots with matplotlib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A3D8DAF-568B-4615-9F37-294485D6D0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3954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30D11A-2678-4EF4-8C09-C8638A66D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Correlation among Countries in Two Time Periods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6A151EA-ED52-432A-BADF-93E98581D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23" y="2001805"/>
            <a:ext cx="11020506" cy="449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00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396ED1-A850-4AA4-BB86-DCA2042D9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Heatmap based on network strength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BDC0D04-B852-4616-9917-CAD7EA4117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73" r="15339"/>
          <a:stretch/>
        </p:blipFill>
        <p:spPr>
          <a:xfrm>
            <a:off x="-113168" y="1458885"/>
            <a:ext cx="5554373" cy="467360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72B54BB-E27C-491E-9CCA-6A4ABF7B6B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" t="8283" r="16289"/>
          <a:stretch/>
        </p:blipFill>
        <p:spPr>
          <a:xfrm>
            <a:off x="5441205" y="1813931"/>
            <a:ext cx="6462458" cy="358518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F48B7AC-8760-4D99-A9C5-053192269506}"/>
              </a:ext>
            </a:extLst>
          </p:cNvPr>
          <p:cNvSpPr/>
          <p:nvPr/>
        </p:nvSpPr>
        <p:spPr>
          <a:xfrm>
            <a:off x="2842491" y="5900682"/>
            <a:ext cx="102269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zh-TW" dirty="0"/>
              <a:t>map_wos_fMRI_2016-2019_n1000.txt, map_wos_fMRI_2020-2024_n1000.txt</a:t>
            </a:r>
          </a:p>
          <a:p>
            <a:r>
              <a:rPr lang="pt-BR" altLang="zh-TW" dirty="0"/>
              <a:t>network_wos_fMRI_2016-2019_n1000.txt, network_wos_fMRI_2020-2024_n1000.txt;</a:t>
            </a:r>
          </a:p>
          <a:p>
            <a:r>
              <a:rPr lang="en-US" altLang="zh-TW" dirty="0"/>
              <a:t>vos_network_ana.py</a:t>
            </a:r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4646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3104C2-5530-4746-8C72-5D7AC7D8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Trends in International vs. Domestic Research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A5132A7-B794-4C06-994B-9D37B1D39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23" y="1859339"/>
            <a:ext cx="6539631" cy="43513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987F815-5B64-4736-A896-C0103490C87D}"/>
              </a:ext>
            </a:extLst>
          </p:cNvPr>
          <p:cNvSpPr/>
          <p:nvPr/>
        </p:nvSpPr>
        <p:spPr>
          <a:xfrm>
            <a:off x="7428349" y="1859339"/>
            <a:ext cx="431572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/>
              <a:t>Large research economies (Australia and Germany</a:t>
            </a:r>
            <a:r>
              <a:rPr lang="en-US" altLang="zh-TW" dirty="0"/>
              <a:t>: </a:t>
            </a:r>
          </a:p>
          <a:p>
            <a:r>
              <a:rPr lang="en-US" altLang="zh-TW" dirty="0"/>
              <a:t>Almost all increase in annual publication counts can be accounted for by output shared with one or more collaborating countries whereas the domestic research output (with no international co-authors) has plateaued.</a:t>
            </a:r>
          </a:p>
          <a:p>
            <a:endParaRPr lang="en-US" altLang="zh-TW" dirty="0"/>
          </a:p>
          <a:p>
            <a:r>
              <a:rPr lang="en-US" altLang="zh-TW" b="1" dirty="0"/>
              <a:t>Smaller research economies (Indonesia &amp; Iran)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risen more steeply but the profile of international collaboration is less consistent. 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FACA8CE-4984-421D-8B1E-4B23E96623F9}"/>
              </a:ext>
            </a:extLst>
          </p:cNvPr>
          <p:cNvSpPr/>
          <p:nvPr/>
        </p:nvSpPr>
        <p:spPr>
          <a:xfrm>
            <a:off x="2388040" y="6379328"/>
            <a:ext cx="77101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https://www.frontiersin.org/articles/10.3389/frma.2020.628703/full</a:t>
            </a:r>
          </a:p>
        </p:txBody>
      </p:sp>
    </p:spTree>
    <p:extLst>
      <p:ext uri="{BB962C8B-B14F-4D97-AF65-F5344CB8AC3E}">
        <p14:creationId xmlns:p14="http://schemas.microsoft.com/office/powerpoint/2010/main" val="3879363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96648F-FA59-4D81-84B7-EAACBA65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 packages required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D5EDFD-E066-40FC-9515-169C88912C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TW" dirty="0"/>
              <a:t>pandas</a:t>
            </a:r>
          </a:p>
          <a:p>
            <a:r>
              <a:rPr lang="en-US" altLang="zh-TW" dirty="0" err="1"/>
              <a:t>numpy</a:t>
            </a:r>
            <a:endParaRPr lang="en-US" altLang="zh-TW" dirty="0"/>
          </a:p>
          <a:p>
            <a:r>
              <a:rPr lang="en-US" altLang="zh-TW" dirty="0"/>
              <a:t>matplotlib</a:t>
            </a:r>
          </a:p>
          <a:p>
            <a:r>
              <a:rPr lang="en-US" altLang="zh-TW" dirty="0" err="1"/>
              <a:t>geopandas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1D94990-6E1F-4677-8962-9817DBDE7C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0930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4F3FF5-B65C-40E3-91C0-B5B5F3D59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Plot of the time trend: stacked bar graphs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A166BF-0010-44A4-9996-EC3CA82FE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28" y="2278048"/>
            <a:ext cx="4817973" cy="253457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96EF9AD-758B-432B-99A8-8D263D7CCE0B}"/>
              </a:ext>
            </a:extLst>
          </p:cNvPr>
          <p:cNvSpPr txBox="1"/>
          <p:nvPr/>
        </p:nvSpPr>
        <p:spPr>
          <a:xfrm>
            <a:off x="1835427" y="1747689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Period Pattern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25FA238-DA42-47E9-9688-3C412383C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689" y="2278048"/>
            <a:ext cx="4443500" cy="355968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EB6A3D2-1F26-46B8-85A3-BD71977BBBD7}"/>
              </a:ext>
            </a:extLst>
          </p:cNvPr>
          <p:cNvSpPr txBox="1"/>
          <p:nvPr/>
        </p:nvSpPr>
        <p:spPr>
          <a:xfrm>
            <a:off x="8026894" y="1690688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Annual Pattern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33539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FADCD9-1D8A-4A19-B7C6-08D7B4764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6E0B52C-207B-4F3D-AB97-6420CE93DD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68" t="13963" r="4128" b="6337"/>
          <a:stretch/>
        </p:blipFill>
        <p:spPr>
          <a:xfrm>
            <a:off x="5735782" y="2081139"/>
            <a:ext cx="5920509" cy="363660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DD13E94-55C6-4F13-848A-7F5F913EA1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8" t="16845" r="8590" b="1432"/>
          <a:stretch/>
        </p:blipFill>
        <p:spPr>
          <a:xfrm>
            <a:off x="757381" y="2179781"/>
            <a:ext cx="4729019" cy="371301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80BF70F-FD88-4B31-8019-4D4A8C143A72}"/>
              </a:ext>
            </a:extLst>
          </p:cNvPr>
          <p:cNvSpPr txBox="1"/>
          <p:nvPr/>
        </p:nvSpPr>
        <p:spPr>
          <a:xfrm>
            <a:off x="1071418" y="6216073"/>
            <a:ext cx="624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gendata_keywordXyear.py, keywords_year_stacked_bar.py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6320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CB284E-04C0-498F-A1B8-332E82BB6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of Geographic Mapping</a:t>
            </a:r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53D75BB6-02D5-4EDE-B52D-DEA577A1B2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4873" y="1523474"/>
            <a:ext cx="7373224" cy="475864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D23F38E-14BF-4853-BAC6-AEB5112ED29D}"/>
              </a:ext>
            </a:extLst>
          </p:cNvPr>
          <p:cNvSpPr/>
          <p:nvPr/>
        </p:nvSpPr>
        <p:spPr>
          <a:xfrm>
            <a:off x="622853" y="6409469"/>
            <a:ext cx="87914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https://www.sciencedirect.com/science/article/pii/S2210670720308258</a:t>
            </a:r>
            <a:r>
              <a:rPr lang="zh-TW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875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4C04DD-DCCF-4A3A-80EF-7914197E3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EC4EE5C-FFC2-4666-9953-7B5F3528B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4386" y="1825625"/>
            <a:ext cx="9363228" cy="435133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D04461B-F12B-413F-AD18-83AE5C1F6286}"/>
              </a:ext>
            </a:extLst>
          </p:cNvPr>
          <p:cNvSpPr/>
          <p:nvPr/>
        </p:nvSpPr>
        <p:spPr>
          <a:xfrm>
            <a:off x="1629907" y="5992297"/>
            <a:ext cx="6156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gendata_20countryXyear</a:t>
            </a:r>
            <a:r>
              <a:rPr lang="en-US" altLang="zh-TW" dirty="0"/>
              <a:t>.</a:t>
            </a:r>
            <a:r>
              <a:rPr lang="en-US" altLang="zh-TW" dirty="0" err="1"/>
              <a:t>py</a:t>
            </a:r>
            <a:r>
              <a:rPr lang="en-US" altLang="zh-TW" dirty="0"/>
              <a:t>, worldmap_countryXperiod.py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7118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126E89-CB84-4583-94D8-3F8DCCDC5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865"/>
            <a:ext cx="10515600" cy="1325563"/>
          </a:xfrm>
        </p:spPr>
        <p:txBody>
          <a:bodyPr/>
          <a:lstStyle/>
          <a:p>
            <a:r>
              <a:rPr lang="en-US" altLang="zh-TW" dirty="0"/>
              <a:t>Network Analysis: </a:t>
            </a:r>
            <a:br>
              <a:rPr lang="en-US" altLang="zh-TW" dirty="0"/>
            </a:br>
            <a:r>
              <a:rPr lang="en-US" altLang="zh-TW" dirty="0"/>
              <a:t>Keywords, Countries, or Authors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CFD1D1B-48DB-4982-AE4B-859147BB8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297" y="2639995"/>
            <a:ext cx="4719486" cy="307749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C992AD43-4494-4496-B4BE-7AAFCF09D4BA}"/>
              </a:ext>
            </a:extLst>
          </p:cNvPr>
          <p:cNvSpPr txBox="1"/>
          <p:nvPr/>
        </p:nvSpPr>
        <p:spPr>
          <a:xfrm>
            <a:off x="4592062" y="1864903"/>
            <a:ext cx="1503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Countries</a:t>
            </a:r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ADDE88B-0080-43A6-9835-C782A0F3EBA3}"/>
              </a:ext>
            </a:extLst>
          </p:cNvPr>
          <p:cNvSpPr/>
          <p:nvPr/>
        </p:nvSpPr>
        <p:spPr>
          <a:xfrm>
            <a:off x="622853" y="6409469"/>
            <a:ext cx="87914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https://www.sciencedirect.com/science/article/pii/S2210670720308258</a:t>
            </a:r>
            <a:r>
              <a:rPr lang="zh-TW" altLang="en-US" dirty="0"/>
              <a:t> 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6C1A6642-2A7A-47AF-9DB6-A80D68A3C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915" y="3222526"/>
            <a:ext cx="3879271" cy="2357299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EF5A0FC2-6548-403E-9F1B-108C3618FD42}"/>
              </a:ext>
            </a:extLst>
          </p:cNvPr>
          <p:cNvSpPr txBox="1"/>
          <p:nvPr/>
        </p:nvSpPr>
        <p:spPr>
          <a:xfrm>
            <a:off x="8791418" y="1864902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Authors</a:t>
            </a:r>
            <a:endParaRPr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95C085E-1DAA-4541-8DB4-2363EC6AA9BE}"/>
              </a:ext>
            </a:extLst>
          </p:cNvPr>
          <p:cNvSpPr txBox="1"/>
          <p:nvPr/>
        </p:nvSpPr>
        <p:spPr>
          <a:xfrm>
            <a:off x="658613" y="1906795"/>
            <a:ext cx="1486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keywords</a:t>
            </a:r>
            <a:endParaRPr lang="zh-TW" altLang="en-US" sz="2400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29687749-2988-4CF5-947A-A712B0916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87" y="2368460"/>
            <a:ext cx="4991136" cy="33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77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697774-73AB-4C4D-ABF8-B3D22CA9B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VOSviewer</a:t>
            </a:r>
            <a:br>
              <a:rPr lang="en-US" altLang="zh-TW" dirty="0"/>
            </a:br>
            <a:r>
              <a:rPr lang="en-US" altLang="zh-TW" dirty="0">
                <a:hlinkClick r:id="rId2"/>
              </a:rPr>
              <a:t>https://www.vosviewer.com/download</a:t>
            </a:r>
            <a:r>
              <a:rPr lang="en-US" altLang="zh-TW" dirty="0"/>
              <a:t> 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487EFB5-93F9-4FCE-A615-5E431AFDF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3" y="2040884"/>
            <a:ext cx="6779226" cy="427044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7F1494B-672C-4BAF-97C6-2BE80B7369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4"/>
          <a:stretch/>
        </p:blipFill>
        <p:spPr>
          <a:xfrm>
            <a:off x="5836596" y="1690688"/>
            <a:ext cx="6274341" cy="405847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1AE5735-ADBD-4CBC-BD7B-71E994FF53BC}"/>
              </a:ext>
            </a:extLst>
          </p:cNvPr>
          <p:cNvSpPr txBox="1"/>
          <p:nvPr/>
        </p:nvSpPr>
        <p:spPr>
          <a:xfrm>
            <a:off x="2363822" y="5941993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2016-2019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354467A-A9D6-4131-9A8D-B7B08A345D87}"/>
              </a:ext>
            </a:extLst>
          </p:cNvPr>
          <p:cNvSpPr txBox="1"/>
          <p:nvPr/>
        </p:nvSpPr>
        <p:spPr>
          <a:xfrm>
            <a:off x="8472552" y="599489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2020-2024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8482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97D403-9FBF-482B-9C4C-F75D6BBEF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Simplified network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736AFF5-BA54-428E-A2C2-059E8CD068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6" t="7138" r="12747" b="12323"/>
          <a:stretch/>
        </p:blipFill>
        <p:spPr>
          <a:xfrm>
            <a:off x="6400800" y="1955367"/>
            <a:ext cx="5687313" cy="416790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BD89518-E178-46DF-B9A5-1643D12FB2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5" t="7070" r="11323" b="14545"/>
          <a:stretch/>
        </p:blipFill>
        <p:spPr>
          <a:xfrm>
            <a:off x="103887" y="1728067"/>
            <a:ext cx="5978434" cy="400858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2650995-10F9-47A7-A479-B23BF21B09EC}"/>
              </a:ext>
            </a:extLst>
          </p:cNvPr>
          <p:cNvSpPr txBox="1"/>
          <p:nvPr/>
        </p:nvSpPr>
        <p:spPr>
          <a:xfrm>
            <a:off x="103887" y="5892710"/>
            <a:ext cx="89178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TW" dirty="0"/>
              <a:t>map_wos_fMRI_2016-2019_n1000.txt, map_wos_fMRI_2020-2024_n1000.txt</a:t>
            </a:r>
          </a:p>
          <a:p>
            <a:r>
              <a:rPr lang="pt-BR" altLang="zh-TW" dirty="0"/>
              <a:t>network_wos_fMRI_2016-2019_n1000.txt, network_wos_fMRI_2020-2024_n1000.txt;</a:t>
            </a:r>
          </a:p>
          <a:p>
            <a:r>
              <a:rPr lang="en-US" altLang="zh-TW" dirty="0"/>
              <a:t>vos_network_ana.py</a:t>
            </a:r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5878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3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3380</TotalTime>
  <Words>393</Words>
  <Application>Microsoft Office PowerPoint</Application>
  <PresentationFormat>寬螢幕</PresentationFormat>
  <Paragraphs>37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7" baseType="lpstr">
      <vt:lpstr>微軟正黑體</vt:lpstr>
      <vt:lpstr>新細明體</vt:lpstr>
      <vt:lpstr>Arial</vt:lpstr>
      <vt:lpstr>Calibri</vt:lpstr>
      <vt:lpstr>Office 佈景主題</vt:lpstr>
      <vt:lpstr>Python plots with matplotlib</vt:lpstr>
      <vt:lpstr>Python packages required</vt:lpstr>
      <vt:lpstr>Plot of the time trend: stacked bar graphs</vt:lpstr>
      <vt:lpstr>PowerPoint 簡報</vt:lpstr>
      <vt:lpstr>Example of Geographic Mapping</vt:lpstr>
      <vt:lpstr>PowerPoint 簡報</vt:lpstr>
      <vt:lpstr>Network Analysis:  Keywords, Countries, or Authors</vt:lpstr>
      <vt:lpstr>VOSviewer https://www.vosviewer.com/download </vt:lpstr>
      <vt:lpstr>Simplified network</vt:lpstr>
      <vt:lpstr>Correlation among Countries in Two Time Periods</vt:lpstr>
      <vt:lpstr>Heatmap based on network strength</vt:lpstr>
      <vt:lpstr>Trends in International vs. Domestic Research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Bibliometric Analysis</dc:title>
  <dc:creator>張智宏  (audachang)</dc:creator>
  <cp:lastModifiedBy>張智宏  (audachang)</cp:lastModifiedBy>
  <cp:revision>52</cp:revision>
  <dcterms:created xsi:type="dcterms:W3CDTF">2024-03-18T11:05:32Z</dcterms:created>
  <dcterms:modified xsi:type="dcterms:W3CDTF">2024-04-18T07:08:14Z</dcterms:modified>
</cp:coreProperties>
</file>